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79" r:id="rId2"/>
    <p:sldId id="363" r:id="rId3"/>
    <p:sldId id="413" r:id="rId4"/>
    <p:sldId id="412" r:id="rId5"/>
    <p:sldId id="401" r:id="rId6"/>
    <p:sldId id="394" r:id="rId7"/>
    <p:sldId id="369" r:id="rId8"/>
    <p:sldId id="410" r:id="rId9"/>
    <p:sldId id="353" r:id="rId10"/>
    <p:sldId id="390" r:id="rId11"/>
    <p:sldId id="400" r:id="rId12"/>
    <p:sldId id="409" r:id="rId13"/>
    <p:sldId id="431" r:id="rId14"/>
    <p:sldId id="432" r:id="rId15"/>
    <p:sldId id="411" r:id="rId16"/>
    <p:sldId id="414" r:id="rId17"/>
    <p:sldId id="419" r:id="rId18"/>
    <p:sldId id="420" r:id="rId19"/>
    <p:sldId id="421" r:id="rId20"/>
    <p:sldId id="423" r:id="rId21"/>
    <p:sldId id="424" r:id="rId22"/>
    <p:sldId id="428" r:id="rId23"/>
    <p:sldId id="429" r:id="rId24"/>
    <p:sldId id="430" r:id="rId25"/>
    <p:sldId id="393" r:id="rId26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1657" autoAdjust="0"/>
  </p:normalViewPr>
  <p:slideViewPr>
    <p:cSldViewPr snapToGrid="0">
      <p:cViewPr varScale="1">
        <p:scale>
          <a:sx n="81" d="100"/>
          <a:sy n="81" d="100"/>
        </p:scale>
        <p:origin x="68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7928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770" y="0"/>
            <a:ext cx="2946301" cy="497928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6647ED41-49DB-4C99-8D7E-BEA122DC9F4E}" type="datetimeFigureOut">
              <a:rPr lang="tr-TR" smtClean="0"/>
              <a:t>23.02.2021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301" cy="497928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770" y="9428710"/>
            <a:ext cx="2946301" cy="497928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B1978024-577C-4369-9C2E-7AB7B84C74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60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01" cy="497928"/>
          </a:xfrm>
          <a:prstGeom prst="rect">
            <a:avLst/>
          </a:prstGeom>
        </p:spPr>
        <p:txBody>
          <a:bodyPr vert="horz" lIns="91979" tIns="45989" rIns="91979" bIns="459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770" y="1"/>
            <a:ext cx="2946301" cy="497928"/>
          </a:xfrm>
          <a:prstGeom prst="rect">
            <a:avLst/>
          </a:prstGeom>
        </p:spPr>
        <p:txBody>
          <a:bodyPr vert="horz" lIns="91979" tIns="45989" rIns="91979" bIns="45989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89" rIns="91979" bIns="4598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411" y="4776598"/>
            <a:ext cx="5436856" cy="3910011"/>
          </a:xfrm>
          <a:prstGeom prst="rect">
            <a:avLst/>
          </a:prstGeom>
        </p:spPr>
        <p:txBody>
          <a:bodyPr vert="horz" lIns="91979" tIns="45989" rIns="91979" bIns="45989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301" cy="497928"/>
          </a:xfrm>
          <a:prstGeom prst="rect">
            <a:avLst/>
          </a:prstGeom>
        </p:spPr>
        <p:txBody>
          <a:bodyPr vert="horz" lIns="91979" tIns="45989" rIns="91979" bIns="459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770" y="9428711"/>
            <a:ext cx="2946301" cy="497928"/>
          </a:xfrm>
          <a:prstGeom prst="rect">
            <a:avLst/>
          </a:prstGeom>
        </p:spPr>
        <p:txBody>
          <a:bodyPr vert="horz" lIns="91979" tIns="45989" rIns="91979" bIns="45989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271462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5041900" y="3676651"/>
              <a:ext cx="4457700" cy="84454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Meslekî </a:t>
              </a:r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ve Teknik </a:t>
              </a:r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Eğitim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Genel Müdürlüğü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En az ortaokul </a:t>
            </a:r>
            <a:r>
              <a:rPr lang="tr-TR" altLang="tr-TR" b="1" dirty="0"/>
              <a:t>veya imam-hatip ortaokulunu </a:t>
            </a:r>
            <a:r>
              <a:rPr lang="tr-TR" altLang="tr-TR" b="1" dirty="0" smtClean="0"/>
              <a:t>bitirmiş</a:t>
            </a:r>
            <a:r>
              <a:rPr lang="tr-TR" altLang="tr-TR" b="1" dirty="0"/>
              <a:t> </a:t>
            </a:r>
            <a:r>
              <a:rPr lang="tr-TR" altLang="tr-TR" b="1" dirty="0" smtClean="0"/>
              <a:t>olmak.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Sağlık durumu </a:t>
            </a:r>
            <a:r>
              <a:rPr lang="tr-TR" altLang="tr-TR" b="1" dirty="0"/>
              <a:t>ilgili mesleğin öğrenimine elverişli </a:t>
            </a:r>
            <a:r>
              <a:rPr lang="tr-TR" altLang="tr-TR" b="1" dirty="0" smtClean="0"/>
              <a:t>olmak. </a:t>
            </a:r>
            <a:r>
              <a:rPr lang="tr-TR" altLang="tr-TR" b="1" dirty="0"/>
              <a:t>Bu </a:t>
            </a:r>
            <a:r>
              <a:rPr lang="tr-TR" altLang="tr-TR" b="1" dirty="0" smtClean="0"/>
              <a:t>durum, gerektiğinde</a:t>
            </a:r>
            <a:r>
              <a:rPr lang="tr-TR" altLang="tr-TR" b="1" dirty="0"/>
              <a:t>, sağlık/sağlık kurulu raporuyla belgelendirilir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Kayıt olacağı meslek dalı ile ilgili bir işyeriyle sözleşme imzalamak. Sözleşme imzalanacak işyerinde Usta Öğreticilik belgesine sahip usta olması gerekir.</a:t>
            </a:r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  <a:endParaRPr lang="tr-TR" sz="2400" b="1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243217" y="5405897"/>
            <a:ext cx="4429125" cy="954107"/>
          </a:xfrm>
          <a:prstGeom prst="rect">
            <a:avLst/>
          </a:prstGeom>
          <a:solidFill>
            <a:srgbClr val="0070C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val="385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İŞLETMELERİN GÖREV VE SORUMLULUKLARI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Öğrenciye, asgari ücretin net tutarının %30 undan az olmayacak şekilde ücret ödemek,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Öğrencinin pratik eğitiminden sorumlu olacak Usta Öğretici görevlendirmek,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altLang="tr-TR" b="1" i="1" dirty="0">
                <a:solidFill>
                  <a:srgbClr val="FF0000"/>
                </a:solidFill>
              </a:rPr>
              <a:t>İşletmelerde mesleki eğitim, staj ve tamamlayıcı eğitim gören öğrenciler, işyerlerinin şartlarına ve çalışma düzenine uymak zorundadırlar</a:t>
            </a:r>
            <a:r>
              <a:rPr lang="tr-TR" altLang="tr-TR" b="1" i="1" dirty="0" smtClean="0">
                <a:solidFill>
                  <a:srgbClr val="FF0000"/>
                </a:solidFill>
              </a:rPr>
              <a:t>.</a:t>
            </a:r>
            <a:endParaRPr lang="tr-TR" altLang="tr-TR" b="1" i="1" dirty="0">
              <a:solidFill>
                <a:srgbClr val="FF000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İŞLETMEYE FAYDALARI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Eğitim süresince öğrencinin SGK (</a:t>
            </a:r>
            <a:r>
              <a:rPr lang="tr-TR" altLang="tr-TR" b="1" dirty="0"/>
              <a:t>İş kazası ve meslek hastalığı ile Genel Sağlık </a:t>
            </a:r>
            <a:r>
              <a:rPr lang="tr-TR" altLang="tr-TR" b="1" dirty="0" smtClean="0"/>
              <a:t>Sigortası) primleri devlet tarafından karşılanır.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Öğrenciye ödenebilecek en az ücretin 1/3’i veya 2/3’si devlet katkısı olarak işletmeye geri ödenir.</a:t>
            </a:r>
          </a:p>
          <a:p>
            <a:pPr lvl="1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Tx/>
              <a:buChar char="-"/>
            </a:pPr>
            <a:r>
              <a:rPr lang="tr-TR" altLang="tr-TR" sz="2800" b="1" dirty="0" smtClean="0"/>
              <a:t>Çalışan sayısı 20’den az ise 2/3’si</a:t>
            </a:r>
          </a:p>
          <a:p>
            <a:pPr lvl="1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Tx/>
              <a:buChar char="-"/>
            </a:pPr>
            <a:r>
              <a:rPr lang="tr-TR" altLang="tr-TR" sz="2800" b="1" dirty="0" smtClean="0"/>
              <a:t>Çalışan sayısı 20 ve üzerinde ise 1/3’i</a:t>
            </a:r>
            <a:endParaRPr lang="tr-TR" altLang="tr-TR" sz="2800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83774" y="1027834"/>
            <a:ext cx="11612952" cy="5601565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ÇIRAK ÖĞRENCİLER ÇALIŞAN DEĞİLDİR</a:t>
            </a:r>
            <a:r>
              <a:rPr lang="tr-TR" b="1" dirty="0" smtClean="0">
                <a:solidFill>
                  <a:srgbClr val="FF0000"/>
                </a:solidFill>
              </a:rPr>
              <a:t>!!!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dirty="0" smtClean="0">
                <a:solidFill>
                  <a:srgbClr val="FF0000"/>
                </a:solidFill>
              </a:rPr>
              <a:t>4857 </a:t>
            </a:r>
            <a:r>
              <a:rPr lang="tr-TR" altLang="tr-TR" sz="2600" b="1" dirty="0">
                <a:solidFill>
                  <a:srgbClr val="FF0000"/>
                </a:solidFill>
              </a:rPr>
              <a:t>sayılı İş Kanunu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dirty="0">
                <a:solidFill>
                  <a:srgbClr val="FF0000"/>
                </a:solidFill>
              </a:rPr>
              <a:t>Madde 4- </a:t>
            </a:r>
            <a:r>
              <a:rPr lang="tr-TR" altLang="tr-TR" sz="2600" b="1" dirty="0"/>
              <a:t>Aşağıda belirtilen işlerde ve iş ilişkilerinde bu Kanun hükümleri </a:t>
            </a:r>
            <a:r>
              <a:rPr lang="tr-TR" altLang="tr-TR" sz="2600" b="1" u="sng" dirty="0"/>
              <a:t>uygulanmaz</a:t>
            </a:r>
            <a:r>
              <a:rPr lang="tr-TR" altLang="tr-TR" sz="2600" b="1" dirty="0"/>
              <a:t>;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sv-SE" altLang="tr-TR" sz="2600" b="1" dirty="0">
                <a:solidFill>
                  <a:srgbClr val="0070C0"/>
                </a:solidFill>
              </a:rPr>
              <a:t>f) </a:t>
            </a:r>
            <a:r>
              <a:rPr lang="tr-TR" altLang="tr-TR" sz="2600" b="1" dirty="0">
                <a:solidFill>
                  <a:srgbClr val="0070C0"/>
                </a:solidFill>
              </a:rPr>
              <a:t>Ç</a:t>
            </a:r>
            <a:r>
              <a:rPr lang="sv-SE" altLang="tr-TR" sz="2600" b="1" dirty="0">
                <a:solidFill>
                  <a:srgbClr val="0070C0"/>
                </a:solidFill>
              </a:rPr>
              <a:t>ıraklar hakkında,</a:t>
            </a:r>
            <a:r>
              <a:rPr lang="sv-SE" altLang="tr-TR" sz="2600" b="1" dirty="0"/>
              <a:t> </a:t>
            </a:r>
            <a:endParaRPr lang="tr-TR" altLang="tr-TR" sz="2600" b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dirty="0" smtClean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kern="0" dirty="0">
                <a:solidFill>
                  <a:srgbClr val="FF0000"/>
                </a:solidFill>
              </a:rPr>
              <a:t>3308 sayılı Mesleki Eğitim Kanunu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kern="0" dirty="0">
                <a:solidFill>
                  <a:srgbClr val="FF0000"/>
                </a:solidFill>
              </a:rPr>
              <a:t>Madde11-</a:t>
            </a:r>
            <a:r>
              <a:rPr lang="tr-TR" sz="2600" b="1" dirty="0">
                <a:solidFill>
                  <a:srgbClr val="FF0000"/>
                </a:solidFill>
              </a:rPr>
              <a:t> </a:t>
            </a:r>
            <a:r>
              <a:rPr lang="tr-TR" sz="2600" b="1" dirty="0"/>
              <a:t>Aday çırak ve çırak; </a:t>
            </a:r>
            <a:r>
              <a:rPr lang="tr-TR" sz="2600" b="1" u="sng" dirty="0"/>
              <a:t>öğrenci statüsünde olup</a:t>
            </a:r>
            <a:r>
              <a:rPr lang="tr-TR" sz="2600" b="1" dirty="0"/>
              <a:t>, öğrencilik haklarından yararlanır. Bunlar işyerinde </a:t>
            </a:r>
            <a:r>
              <a:rPr lang="tr-TR" sz="2600" b="1" u="sng" dirty="0"/>
              <a:t>çalışan işçi sayısına dahil edilmezler.</a:t>
            </a:r>
            <a:r>
              <a:rPr lang="tr-TR" sz="2600" b="1" dirty="0"/>
              <a:t> </a:t>
            </a:r>
            <a:endParaRPr lang="tr-TR" altLang="tr-TR" sz="2600" b="1" kern="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0" y="1"/>
            <a:ext cx="12192000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ÜCRET VE SOSYAL GÜVENLİK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30. MESLEKİ EĞİTİM KURULU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Karar No: 1</a:t>
            </a: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/>
              <a:t>3308 sayılı Mesleki Eğitim Kanunu kapsamındaki meslek alan/dallarında, mesleki ve teknik eğitim okul ve kurumları öğrencilerine </a:t>
            </a:r>
            <a:r>
              <a:rPr lang="tr-TR" altLang="tr-TR" b="1" dirty="0" smtClean="0"/>
              <a:t>verilen işletmede </a:t>
            </a:r>
            <a:r>
              <a:rPr lang="tr-TR" altLang="tr-TR" b="1" dirty="0"/>
              <a:t>mesleki eğitim, staj, çıraklık, kalfalık ve ustalık eğitimlerinde; bir program dâhilinde, usta öğretici gözetiminde ve gerekli </a:t>
            </a:r>
            <a:r>
              <a:rPr lang="tr-TR" altLang="tr-TR" b="1" dirty="0" smtClean="0"/>
              <a:t>iş sağlığı </a:t>
            </a:r>
            <a:r>
              <a:rPr lang="tr-TR" altLang="tr-TR" b="1" dirty="0"/>
              <a:t>ve güvenliği tedbirlerinin alınması şartıyla tehlikeli ve çok tehlikeli işler sınıfında yer alan işler ve iş yerlerinde mesleki </a:t>
            </a:r>
            <a:r>
              <a:rPr lang="tr-TR" altLang="tr-TR" b="1" dirty="0" smtClean="0"/>
              <a:t>eğitim alabilirler </a:t>
            </a:r>
            <a:r>
              <a:rPr lang="tr-TR" altLang="tr-TR" b="1" dirty="0"/>
              <a:t>ve bu ortamlarda bulunabilirler</a:t>
            </a:r>
            <a:r>
              <a:rPr lang="tr-TR" altLang="tr-TR" b="1" dirty="0" smtClean="0"/>
              <a:t>.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15410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rgbClr val="0070C0"/>
                </a:solidFill>
              </a:rPr>
              <a:t> </a:t>
            </a:r>
            <a:r>
              <a:rPr lang="tr-TR" altLang="tr-TR" b="1" dirty="0"/>
              <a:t>Ustalık veya işyeri açma belgesine sahip olanlar ile en az ön lisans seviyesinde mesleki eğitim almış </a:t>
            </a:r>
            <a:r>
              <a:rPr lang="tr-TR" altLang="tr-TR" b="1" dirty="0" smtClean="0"/>
              <a:t>olanlar, okul </a:t>
            </a:r>
            <a:r>
              <a:rPr lang="tr-TR" altLang="tr-TR" b="1" dirty="0"/>
              <a:t>ve kurumlarca açılan iş pedagojisi kursuna katılabilirler. İş pedagojisi kursu uzaktan eğitim yolu ile de düzenlenebilir ve sınavları e-Sınav </a:t>
            </a:r>
            <a:r>
              <a:rPr lang="tr-TR" altLang="tr-TR" b="1" dirty="0" smtClean="0"/>
              <a:t>şeklinde yapılabilir</a:t>
            </a:r>
            <a:r>
              <a:rPr lang="tr-TR" altLang="tr-TR" b="1" dirty="0"/>
              <a:t>. Kursu başarı ile tamamlayanlara usta öğreticilik belgesi verilir</a:t>
            </a:r>
            <a:r>
              <a:rPr lang="tr-TR" altLang="tr-TR" b="1" dirty="0" smtClean="0"/>
              <a:t>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FF0000"/>
                </a:solidFill>
              </a:rPr>
              <a:t> İşletmeye çırak öğrenci alabilmek için işyerinde usta öğreticilik belgesine sahip usta bulunmalıdır. Bunun için 40 saatlik iş pedagojisi kursuna katılmak ve kurs sonunda yapılan sınavdan başarılı olmak gerekmektedir.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İş pedagojisi kursu yüz yüze veya uzaktan eğitim yoluyla yapılabilmektedir.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ÇALIŞANLARIN BELGELENDİRİLMESİ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Milli Eğitim Bakanlığı Önceki Öğrenmelerin Tanınması, Denklik Ve Ölçme Değerlendirme İşlemleri İle İlgili Usul Ve Esaslara İlişkin Yönerge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/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Yönerge hükümlerine göre çalıştığı iş ile ilgili süreyi SGK hizmet dökümü ile belgelendirenler Kalfalık ve Ustalık Sınavlarına başvuru yapabilirler.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6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BAŞVURU ŞARTLARI NELERDİR?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22 Yaşını bitirmiş olmak,</a:t>
            </a: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En az İlkokul mezunu olmak,</a:t>
            </a:r>
          </a:p>
          <a:p>
            <a:pPr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Mesleğinde </a:t>
            </a:r>
            <a:r>
              <a:rPr lang="tr-TR" altLang="tr-TR" b="1" dirty="0" err="1" smtClean="0"/>
              <a:t>SGK’lı</a:t>
            </a:r>
            <a:r>
              <a:rPr lang="tr-TR" altLang="tr-TR" b="1" dirty="0" smtClean="0"/>
              <a:t> olarak çalışmış veya eğitim almış olmak.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BAŞVURU ŞARTLARI NELERDİR?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Başvuru tarihinde; mesleklerinde en az </a:t>
            </a:r>
            <a:r>
              <a:rPr lang="tr-TR" altLang="tr-TR" b="1" dirty="0" smtClean="0"/>
              <a:t>5 </a:t>
            </a:r>
            <a:r>
              <a:rPr lang="tr-TR" altLang="tr-TR" b="1" dirty="0"/>
              <a:t>yıl </a:t>
            </a:r>
            <a:r>
              <a:rPr lang="tr-TR" altLang="tr-TR" b="1" dirty="0" err="1" smtClean="0"/>
              <a:t>SGK’lı</a:t>
            </a:r>
            <a:r>
              <a:rPr lang="tr-TR" altLang="tr-TR" b="1" dirty="0" smtClean="0"/>
              <a:t> olarak çalışmış </a:t>
            </a:r>
            <a:r>
              <a:rPr lang="tr-TR" altLang="tr-TR" b="1" dirty="0"/>
              <a:t>olduğunu </a:t>
            </a:r>
            <a:r>
              <a:rPr lang="tr-TR" altLang="tr-TR" b="1" dirty="0" smtClean="0"/>
              <a:t>belgelendirenler öncelikle kalfalık sınavına, kalfalık sınavında başarılı olanlar ise bir dönem sonra </a:t>
            </a:r>
            <a:r>
              <a:rPr lang="tr-TR" altLang="tr-TR" b="1" dirty="0"/>
              <a:t>u</a:t>
            </a:r>
            <a:r>
              <a:rPr lang="tr-TR" altLang="tr-TR" b="1" dirty="0" smtClean="0"/>
              <a:t>stalık sınavına alınırlar.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alt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err="1" smtClean="0"/>
              <a:t>SGK’lı</a:t>
            </a:r>
            <a:r>
              <a:rPr lang="tr-TR" altLang="tr-TR" b="1" dirty="0" smtClean="0"/>
              <a:t> çalışmışlık süresi 5 yıldan az olanlar kalfalık sınavına alınırlar.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397001"/>
            <a:ext cx="11311301" cy="50545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PROJENİN </a:t>
            </a:r>
            <a:r>
              <a:rPr lang="tr-TR" b="1" dirty="0" smtClean="0">
                <a:solidFill>
                  <a:srgbClr val="0070C0"/>
                </a:solidFill>
              </a:rPr>
              <a:t>ADI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Eğitimi </a:t>
            </a:r>
            <a:r>
              <a:rPr lang="tr-TR" b="1" dirty="0" smtClean="0"/>
              <a:t>Tanıtma ve Yaygınlaştırma Projesi (METYAP)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PROJENİN AMACI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Programının Tanıtımı Yoluyla </a:t>
            </a:r>
            <a:r>
              <a:rPr lang="tr-TR" b="1" dirty="0" smtClean="0"/>
              <a:t>İşletmelerin </a:t>
            </a:r>
            <a:r>
              <a:rPr lang="tr-TR" b="1" dirty="0"/>
              <a:t>Nitelikli </a:t>
            </a:r>
            <a:r>
              <a:rPr lang="tr-TR" b="1" dirty="0" smtClean="0"/>
              <a:t>Eleman </a:t>
            </a:r>
            <a:r>
              <a:rPr lang="tr-TR" b="1" dirty="0"/>
              <a:t>İhtiyacının </a:t>
            </a:r>
            <a:r>
              <a:rPr lang="tr-TR" b="1" dirty="0" smtClean="0"/>
              <a:t>Karşılanması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 PAYDAŞLARI</a:t>
            </a:r>
            <a:endParaRPr lang="tr-TR" b="1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TOBB-TESK-UNİCEF-İLO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PROJENİN SÜRESİ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15 Ocak – 16 Temmuz 2021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7720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094509"/>
            <a:ext cx="11466902" cy="5496791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Kalfalık ve ustalık sınavları, her yıl </a:t>
            </a:r>
            <a:r>
              <a:rPr lang="tr-TR" altLang="tr-TR" b="1" u="sng" dirty="0">
                <a:solidFill>
                  <a:srgbClr val="FF0000"/>
                </a:solidFill>
              </a:rPr>
              <a:t>şubat, nisan,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haziran, ağustos</a:t>
            </a:r>
            <a:r>
              <a:rPr lang="tr-TR" altLang="tr-TR" b="1" u="sng" dirty="0">
                <a:solidFill>
                  <a:srgbClr val="FF0000"/>
                </a:solidFill>
              </a:rPr>
              <a:t>, ekim ve aralık</a:t>
            </a:r>
            <a:r>
              <a:rPr lang="tr-TR" altLang="tr-TR" b="1" dirty="0"/>
              <a:t> aylarında, il millî eğitim müdürlüklerince il merkezi ve ilçelerde belirlenen okul/kurum veya işletmelerde </a:t>
            </a:r>
            <a:r>
              <a:rPr lang="tr-TR" altLang="tr-TR" b="1" dirty="0" smtClean="0"/>
              <a:t>gerçekleştirilir.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Adaylar teorik ve beceri sınavı olmak üzere iki sınava tabi tutulurlar.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Yapılan bu yeni düzenleme ile </a:t>
            </a:r>
            <a:r>
              <a:rPr lang="tr-TR" b="1" dirty="0"/>
              <a:t>kalfalık/ustalık belgesine ihtiyacı olan </a:t>
            </a:r>
            <a:r>
              <a:rPr lang="tr-TR" b="1" dirty="0" smtClean="0"/>
              <a:t>çalışanların daha </a:t>
            </a:r>
            <a:r>
              <a:rPr lang="tr-TR" b="1" dirty="0"/>
              <a:t>kısa sürede belgeye ulaşabilmeleri </a:t>
            </a:r>
            <a:r>
              <a:rPr lang="tr-TR" b="1" dirty="0" smtClean="0"/>
              <a:t>sağlanmıştır.</a:t>
            </a:r>
            <a:endParaRPr lang="tr-TR" altLang="tr-TR" b="1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2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Teorik sınavlar e-Sınav şeklinde yapılmaktadır.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Beceri sınavları ise her meslek dalı için hazırlanmış Beceri Sınavı Değerlendirme Kriterleri doğrultusunda kamera kaydı altında yapılmaktadır. (Sınav komisyonlarında oda temsilcileri de bulunur)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Teorik sınava girmek ve beceri sınavından en az 50 almak şartıyla, teorik sınavın %40’ı ile beceri sınavının %60’ının toplamı 50 ve üzeri olanlar başarılı sayılır.</a:t>
            </a:r>
            <a:endParaRPr lang="tr-TR" altLang="tr-TR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MESLEKİ EĞİTİM MERKEZLERİNDE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3308 </a:t>
            </a:r>
            <a:r>
              <a:rPr lang="tr-TR" altLang="tr-TR" b="1" dirty="0"/>
              <a:t>sayılı Mesleki Eğitim Kanunu </a:t>
            </a:r>
            <a:r>
              <a:rPr lang="tr-TR" altLang="tr-TR" b="1" dirty="0" smtClean="0"/>
              <a:t>Çıraklık Eğitimi Uygulamaları Kapsamında Bulunan,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33 Alan 181 meslek dalında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Kalfalık</a:t>
            </a:r>
            <a:r>
              <a:rPr lang="tr-TR" altLang="tr-TR" sz="3200" b="1" dirty="0">
                <a:solidFill>
                  <a:srgbClr val="FF0000"/>
                </a:solidFill>
              </a:rPr>
              <a:t>/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Ustalık Belgesi ile Diploma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/>
              <a:t>verilmekte olup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100" b="1" dirty="0">
                <a:solidFill>
                  <a:srgbClr val="FF0000"/>
                </a:solidFill>
              </a:rPr>
              <a:t>M</a:t>
            </a:r>
            <a:r>
              <a:rPr lang="tr-TR" altLang="tr-TR" sz="3100" b="1" dirty="0" smtClean="0">
                <a:solidFill>
                  <a:srgbClr val="FF0000"/>
                </a:solidFill>
              </a:rPr>
              <a:t>ezuniyet sonrası i</a:t>
            </a:r>
            <a:r>
              <a:rPr lang="tr-TR" sz="3100" b="1" dirty="0" smtClean="0">
                <a:solidFill>
                  <a:srgbClr val="FF0000"/>
                </a:solidFill>
              </a:rPr>
              <a:t>stihdam </a:t>
            </a:r>
            <a:r>
              <a:rPr lang="tr-TR" sz="3100" b="1" dirty="0">
                <a:solidFill>
                  <a:srgbClr val="FF0000"/>
                </a:solidFill>
              </a:rPr>
              <a:t>oranı yaklaşık %90’lar </a:t>
            </a:r>
            <a:r>
              <a:rPr lang="tr-TR" sz="3100" b="1" dirty="0" smtClean="0">
                <a:solidFill>
                  <a:srgbClr val="FF0000"/>
                </a:solidFill>
              </a:rPr>
              <a:t>seviyesindedir.</a:t>
            </a:r>
            <a:endParaRPr lang="tr-TR" altLang="tr-TR" sz="3100" b="1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0013" y="1100135"/>
            <a:ext cx="11987212" cy="4881566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3308 </a:t>
            </a:r>
            <a:r>
              <a:rPr lang="tr-TR" altLang="tr-TR" b="1" dirty="0">
                <a:solidFill>
                  <a:srgbClr val="0070C0"/>
                </a:solidFill>
              </a:rPr>
              <a:t>sayılı Mesleki Eğitim Kanunu </a:t>
            </a:r>
            <a:r>
              <a:rPr lang="tr-TR" altLang="tr-TR" b="1" dirty="0" smtClean="0">
                <a:solidFill>
                  <a:srgbClr val="0070C0"/>
                </a:solidFill>
              </a:rPr>
              <a:t>Çıraklık Eğitimi Uygulamaları Kapsamında Olmayan Meslek Dallarının Kapsama Alınması ve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 ve Teknik Ortaöğretim Kurumları bünyesinde mesleki eğitim merkezi (MEMP) programı açılması için;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İl İstihdam ve Mesleki Eğitim Kurulu Kararı ile Bakanlığa teklifte bulunulması gerekmektedir.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Ayrıca, meslek dalı açma teklifleri meslek odalarının bağlı olduğu TESK veya TOBB aracılığıyla Genel Müdürlüğümüze gönderilebilmektedir.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66700" y="1285876"/>
            <a:ext cx="11653838" cy="53911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 smtClean="0"/>
              <a:t>5/7/2019 </a:t>
            </a:r>
            <a:r>
              <a:rPr lang="tr-TR" b="1" dirty="0"/>
              <a:t>tarihli Resmî </a:t>
            </a:r>
            <a:r>
              <a:rPr lang="tr-TR" b="1" dirty="0" err="1"/>
              <a:t>Gazete’de</a:t>
            </a:r>
            <a:r>
              <a:rPr lang="tr-TR" b="1" dirty="0"/>
              <a:t> yayımlanan 7180 sayılı Bazı Kanun ve Kanun Hükmünde Kararnamelerde Değişiklik Yapılmasına Dair Kanun </a:t>
            </a:r>
            <a:r>
              <a:rPr lang="tr-TR" b="1" dirty="0" smtClean="0"/>
              <a:t>ile;</a:t>
            </a:r>
            <a:endParaRPr lang="tr-TR" b="1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5580 </a:t>
            </a:r>
            <a:r>
              <a:rPr lang="tr-TR" b="1" dirty="0"/>
              <a:t>Sayılı Özel Öğretim Kurumları Kanunun 2 inci maddesinin birinci fıkrasının (b) bendindeki kurumlar arasına </a:t>
            </a:r>
            <a:r>
              <a:rPr lang="tr-TR" b="1" dirty="0">
                <a:solidFill>
                  <a:srgbClr val="FF0000"/>
                </a:solidFill>
              </a:rPr>
              <a:t>mesleki eğitim merkezi</a:t>
            </a:r>
            <a:r>
              <a:rPr lang="tr-TR" b="1" dirty="0"/>
              <a:t> eklenmiş,</a:t>
            </a:r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Ayrıca </a:t>
            </a:r>
            <a:r>
              <a:rPr lang="tr-TR" b="1" dirty="0"/>
              <a:t>aynı fıkranın (r) bendinde </a:t>
            </a:r>
            <a:r>
              <a:rPr lang="tr-TR" b="1" dirty="0" smtClean="0"/>
              <a:t>mesleki </a:t>
            </a:r>
            <a:r>
              <a:rPr lang="tr-TR" b="1" dirty="0"/>
              <a:t>eğitim merkezleri; </a:t>
            </a:r>
            <a:r>
              <a:rPr lang="tr-TR" b="1" i="1" dirty="0" smtClean="0">
                <a:solidFill>
                  <a:srgbClr val="FF0000"/>
                </a:solidFill>
              </a:rPr>
              <a:t>Çıraklık</a:t>
            </a:r>
            <a:r>
              <a:rPr lang="tr-TR" b="1" i="1" dirty="0">
                <a:solidFill>
                  <a:srgbClr val="FF0000"/>
                </a:solidFill>
              </a:rPr>
              <a:t>, kalfalık ve ustalık eğitimi ile mesleki ve teknik kurs programlarının uygulandığı özel öğretim </a:t>
            </a:r>
            <a:r>
              <a:rPr lang="tr-TR" b="1" i="1" dirty="0" smtClean="0">
                <a:solidFill>
                  <a:srgbClr val="FF0000"/>
                </a:solidFill>
              </a:rPr>
              <a:t>kurumu</a:t>
            </a:r>
            <a:r>
              <a:rPr lang="tr-TR" b="1" dirty="0" smtClean="0"/>
              <a:t> </a:t>
            </a:r>
            <a:r>
              <a:rPr lang="tr-TR" b="1" dirty="0"/>
              <a:t>olarak tanımlanmıştır.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2 Başlık"/>
          <p:cNvSpPr txBox="1">
            <a:spLocks/>
          </p:cNvSpPr>
          <p:nvPr/>
        </p:nvSpPr>
        <p:spPr>
          <a:xfrm>
            <a:off x="3643314" y="3824394"/>
            <a:ext cx="7219958" cy="184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6965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947735"/>
            <a:ext cx="11311301" cy="54276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rgbClr val="0070C0"/>
                </a:solidFill>
              </a:rPr>
              <a:t>PROJENİN </a:t>
            </a:r>
            <a:r>
              <a:rPr lang="tr-TR" b="1" dirty="0" smtClean="0">
                <a:solidFill>
                  <a:srgbClr val="0070C0"/>
                </a:solidFill>
              </a:rPr>
              <a:t>TANITIMI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81 ildeki </a:t>
            </a:r>
            <a:r>
              <a:rPr lang="tr-TR" b="1" dirty="0"/>
              <a:t>TESK ve TOBB’a bağlı oda </a:t>
            </a:r>
            <a:r>
              <a:rPr lang="tr-TR" b="1" dirty="0" smtClean="0"/>
              <a:t>temsilcileri, Organize Sanayi Bölge Müdürlükleri ve sektör temsilcilerinin </a:t>
            </a:r>
            <a:r>
              <a:rPr lang="tr-TR" b="1" dirty="0"/>
              <a:t>katılımı </a:t>
            </a:r>
            <a:r>
              <a:rPr lang="tr-TR" b="1" dirty="0" smtClean="0"/>
              <a:t>ile yapılacak faaliyetlerde </a:t>
            </a:r>
            <a:r>
              <a:rPr lang="tr-TR" b="1" dirty="0"/>
              <a:t>Bakanlığımız 2023 Eğitim Vizyonu ve 6764 sayılı </a:t>
            </a:r>
            <a:r>
              <a:rPr lang="tr-TR" b="1" dirty="0" smtClean="0"/>
              <a:t>kanun </a:t>
            </a:r>
            <a:r>
              <a:rPr lang="tr-TR" b="1" dirty="0"/>
              <a:t>ile mesleki eğitim (çıraklık) sisteminde </a:t>
            </a:r>
            <a:r>
              <a:rPr lang="tr-TR" b="1" dirty="0" smtClean="0"/>
              <a:t>yapılan yenilikler</a:t>
            </a:r>
            <a:r>
              <a:rPr lang="tr-TR" b="1" dirty="0"/>
              <a:t>, mesleki eğitim merkezi programının özellikleri, usta öğreticilik belgesi ve önemi, çıraklık eğitim sisteminin </a:t>
            </a:r>
            <a:r>
              <a:rPr lang="tr-TR" b="1" dirty="0" smtClean="0"/>
              <a:t>İşletmeler açısından </a:t>
            </a:r>
            <a:r>
              <a:rPr lang="tr-TR" b="1" dirty="0"/>
              <a:t>faydaları paylaşılacak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43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1243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6764 </a:t>
            </a:r>
            <a:r>
              <a:rPr lang="tr-TR" b="1" dirty="0"/>
              <a:t>sayılı K</a:t>
            </a:r>
            <a:r>
              <a:rPr lang="tr-TR" b="1" dirty="0" smtClean="0"/>
              <a:t>anun ile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Çıraklık </a:t>
            </a:r>
            <a:r>
              <a:rPr lang="tr-TR" b="1" dirty="0"/>
              <a:t>eğitimi zorunlu eğitim kapsamına </a:t>
            </a:r>
            <a:r>
              <a:rPr lang="tr-TR" b="1" dirty="0" smtClean="0"/>
              <a:t>alınmış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M</a:t>
            </a:r>
            <a:r>
              <a:rPr lang="tr-TR" b="1" dirty="0" smtClean="0"/>
              <a:t>esleki </a:t>
            </a:r>
            <a:r>
              <a:rPr lang="tr-TR" b="1" dirty="0"/>
              <a:t>E</a:t>
            </a:r>
            <a:r>
              <a:rPr lang="tr-TR" b="1" dirty="0" smtClean="0"/>
              <a:t>ğitim </a:t>
            </a:r>
            <a:r>
              <a:rPr lang="tr-TR" b="1" dirty="0"/>
              <a:t>M</a:t>
            </a:r>
            <a:r>
              <a:rPr lang="tr-TR" b="1" dirty="0" smtClean="0"/>
              <a:t>erkezleri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Mesleki ve Teknik </a:t>
            </a:r>
            <a:r>
              <a:rPr lang="tr-TR" b="1" dirty="0"/>
              <a:t>O</a:t>
            </a:r>
            <a:r>
              <a:rPr lang="tr-TR" b="1" dirty="0" smtClean="0"/>
              <a:t>rtaöğretim Kurumu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o</a:t>
            </a:r>
            <a:r>
              <a:rPr lang="tr-TR" b="1" dirty="0" smtClean="0"/>
              <a:t>larak yapılandırılmıştır.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986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0624" y="1095469"/>
            <a:ext cx="11311301" cy="54242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1739 </a:t>
            </a:r>
            <a:r>
              <a:rPr lang="tr-TR" b="1" dirty="0">
                <a:solidFill>
                  <a:srgbClr val="0070C0"/>
                </a:solidFill>
              </a:rPr>
              <a:t>Sayılı Milli Eğitim Temel </a:t>
            </a:r>
            <a:r>
              <a:rPr lang="tr-TR" b="1" dirty="0" smtClean="0">
                <a:solidFill>
                  <a:srgbClr val="0070C0"/>
                </a:solidFill>
              </a:rPr>
              <a:t>Kanunu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>
                <a:solidFill>
                  <a:srgbClr val="0070C0"/>
                </a:solidFill>
              </a:rPr>
              <a:t>26-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Ortaöğretim;</a:t>
            </a:r>
            <a:r>
              <a:rPr lang="tr-TR" b="1" dirty="0"/>
              <a:t> ilköğretime dayalı dört yıllık zorunlu örgün veya yaygın öğrenim veren genel, mesleki ve teknik öğretim kurumları ile </a:t>
            </a:r>
            <a:r>
              <a:rPr lang="tr-TR" b="1" dirty="0">
                <a:solidFill>
                  <a:srgbClr val="FF0000"/>
                </a:solidFill>
              </a:rPr>
              <a:t>mesleki eğitim merkezlerinin tümünü kapsar.</a:t>
            </a:r>
            <a:r>
              <a:rPr lang="tr-TR" b="1" dirty="0"/>
              <a:t> Bu okul ve kurumları bitirenlere, bitirdikleri programın özelliğine göre diploma verilir. </a:t>
            </a:r>
            <a:r>
              <a:rPr lang="tr-TR" b="1" u="sng" dirty="0"/>
              <a:t>Ancak mesleki eğitim merkezi öğrencilerinin diploma alabilmeleri için Millî Eğitim Bakanlığınca belirlenen fark derslerini tamamlaması zorunludur.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Eğitim Merkezinde okuyan öğrencilerden Meslek Lisesi mezunu olmak isteyenlerin almaları gereken fark dersleri Talim ve Terbiye Kurulunun 19.07.2019 tarihli ve 18 sayılı kararı ile kabul edilmiş ve 2019-2020 eğitim ve öğretim yılından itibaren </a:t>
            </a:r>
            <a:r>
              <a:rPr lang="tr-TR" b="1" dirty="0" smtClean="0">
                <a:solidFill>
                  <a:srgbClr val="FF0000"/>
                </a:solidFill>
              </a:rPr>
              <a:t>DİPLOMA PROGRAMI</a:t>
            </a:r>
            <a:r>
              <a:rPr lang="tr-TR" b="1" dirty="0" smtClean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Mesleki </a:t>
            </a:r>
            <a:r>
              <a:rPr lang="tr-TR" b="1" dirty="0">
                <a:solidFill>
                  <a:srgbClr val="0070C0"/>
                </a:solidFill>
              </a:rPr>
              <a:t>eğitim </a:t>
            </a:r>
            <a:r>
              <a:rPr lang="tr-TR" b="1" dirty="0" smtClean="0">
                <a:solidFill>
                  <a:srgbClr val="0070C0"/>
                </a:solidFill>
              </a:rPr>
              <a:t>merkezlerinden önceki yıllarda </a:t>
            </a:r>
            <a:r>
              <a:rPr lang="tr-TR" b="1" dirty="0">
                <a:solidFill>
                  <a:srgbClr val="0070C0"/>
                </a:solidFill>
              </a:rPr>
              <a:t>kalfalık ve ustalık belgesi almış </a:t>
            </a:r>
            <a:r>
              <a:rPr lang="tr-TR" b="1" dirty="0" smtClean="0">
                <a:solidFill>
                  <a:srgbClr val="0070C0"/>
                </a:solidFill>
              </a:rPr>
              <a:t>olanların da fark derslerini tamamlayıp Meslek Lisesi diploması alabilmeleri için </a:t>
            </a:r>
            <a:r>
              <a:rPr lang="tr-TR" b="1" dirty="0">
                <a:solidFill>
                  <a:srgbClr val="0070C0"/>
                </a:solidFill>
              </a:rPr>
              <a:t>14.08.2020 tarihi itibariyle </a:t>
            </a:r>
            <a:r>
              <a:rPr lang="tr-TR" b="1" dirty="0" smtClean="0">
                <a:solidFill>
                  <a:srgbClr val="FF0000"/>
                </a:solidFill>
              </a:rPr>
              <a:t>TELAFİ PROGRAMI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başlatılmıştır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tr-TR" altLang="tr-TR" b="1" dirty="0">
              <a:solidFill>
                <a:srgbClr val="0070C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Mesleki eğitim merkezi programı; Okulda </a:t>
            </a:r>
            <a:r>
              <a:rPr lang="tr-TR" altLang="tr-TR" b="1" dirty="0">
                <a:solidFill>
                  <a:prstClr val="black"/>
                </a:solidFill>
              </a:rPr>
              <a:t>verilen teorik eğitim ile işletmelerde yapılan pratik eğitimin bir bütünlük içerisinde uygulandığı, bireyleri bir mesleğe hazırlayan, mesleklerinde gelişmelerine olanak </a:t>
            </a:r>
            <a:r>
              <a:rPr lang="tr-TR" altLang="tr-TR" b="1" dirty="0" smtClean="0">
                <a:solidFill>
                  <a:prstClr val="black"/>
                </a:solidFill>
              </a:rPr>
              <a:t>sağlayan,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 smtClean="0">
                <a:solidFill>
                  <a:prstClr val="black"/>
                </a:solidFill>
              </a:rPr>
              <a:t> götüren program türüdür.</a:t>
            </a: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Çırak öğrenciler </a:t>
            </a:r>
            <a:r>
              <a:rPr lang="tr-TR" altLang="tr-TR" b="1" dirty="0">
                <a:solidFill>
                  <a:prstClr val="black"/>
                </a:solidFill>
              </a:rPr>
              <a:t>haftada;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1 veya 2 </a:t>
            </a:r>
            <a:r>
              <a:rPr lang="tr-TR" altLang="tr-TR" b="1" dirty="0" smtClean="0">
                <a:solidFill>
                  <a:srgbClr val="FF000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okulda teorik </a:t>
            </a:r>
            <a:r>
              <a:rPr lang="tr-TR" altLang="tr-TR" b="1" dirty="0">
                <a:solidFill>
                  <a:srgbClr val="FF0000"/>
                </a:solidFill>
              </a:rPr>
              <a:t>eğitim,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4 veya 5 </a:t>
            </a:r>
            <a:r>
              <a:rPr lang="tr-TR" altLang="tr-TR" b="1" dirty="0" smtClean="0">
                <a:solidFill>
                  <a:srgbClr val="0070C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işletmelerde pratik </a:t>
            </a:r>
            <a:r>
              <a:rPr lang="tr-TR" altLang="tr-TR" b="1" dirty="0">
                <a:solidFill>
                  <a:srgbClr val="0070C0"/>
                </a:solidFill>
              </a:rPr>
              <a:t>eğitim alırlar.</a:t>
            </a:r>
          </a:p>
        </p:txBody>
      </p:sp>
    </p:spTree>
    <p:extLst>
      <p:ext uri="{BB962C8B-B14F-4D97-AF65-F5344CB8AC3E}">
        <p14:creationId xmlns:p14="http://schemas.microsoft.com/office/powerpoint/2010/main" val="30794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İkili Mesleki Eğitim Yönergesi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programlarının uygulandığı mesleki ve teknik eğitim okul ve kurumları ile sektör arasında yapılan iş birliği protokolü çerçevesinde, ikili mesleki eğitim </a:t>
            </a:r>
            <a:r>
              <a:rPr lang="tr-TR" b="1" dirty="0" smtClean="0"/>
              <a:t>programları uygulanmaktadır.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Bu Yönerge kapsamında işletme ile okul arasında bir protokol imzalanmakta ve öğrenciler haftada 2 gün okulda teorik eğitim 3 veya 4 gün ise işletmede pratik eğitim almaktadır.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12.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USTALIK BELGESİ ve DİPLOMA</a:t>
              </a:r>
              <a:endParaRPr lang="tr-TR" sz="2800" b="1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12. Sınıf</a:t>
              </a:r>
              <a:endParaRPr lang="tr-TR" sz="5600" kern="1200" dirty="0"/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11.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KALFALIK BELGESİ</a:t>
              </a:r>
              <a:endParaRPr lang="tr-TR" sz="2800" b="1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11. Sınıf</a:t>
              </a:r>
              <a:endParaRPr lang="tr-TR" sz="56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10. Sınıf</a:t>
              </a:r>
              <a:endParaRPr lang="tr-TR" sz="5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9. Sınıf</a:t>
              </a:r>
              <a:endParaRPr lang="tr-TR" sz="5600" kern="1200" dirty="0"/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MESLEKİ EĞİTİM MERKEZİ PROGRAMI (ÇIRAKLIK EĞİTİMİ)</a:t>
              </a:r>
              <a:endParaRPr lang="tr-TR" sz="28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1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6622</TotalTime>
  <Words>1435</Words>
  <Application>Microsoft Office PowerPoint</Application>
  <PresentationFormat>Geniş ekran</PresentationFormat>
  <Paragraphs>140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Franklin Gothic Heavy</vt:lpstr>
      <vt:lpstr>Times New Roman</vt:lpstr>
      <vt:lpstr>Wingdings</vt:lpstr>
      <vt:lpstr>4_Office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BAYRAK</dc:creator>
  <cp:lastModifiedBy>Meltem Atagün</cp:lastModifiedBy>
  <cp:revision>838</cp:revision>
  <cp:lastPrinted>2021-02-23T08:34:03Z</cp:lastPrinted>
  <dcterms:created xsi:type="dcterms:W3CDTF">2016-03-01T07:59:13Z</dcterms:created>
  <dcterms:modified xsi:type="dcterms:W3CDTF">2021-02-23T08:34:42Z</dcterms:modified>
</cp:coreProperties>
</file>